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19"/>
  </p:notesMasterIdLst>
  <p:handoutMasterIdLst>
    <p:handoutMasterId r:id="rId20"/>
  </p:handoutMasterIdLst>
  <p:sldIdLst>
    <p:sldId id="382" r:id="rId5"/>
    <p:sldId id="386" r:id="rId6"/>
    <p:sldId id="387" r:id="rId7"/>
    <p:sldId id="396" r:id="rId8"/>
    <p:sldId id="389" r:id="rId9"/>
    <p:sldId id="397" r:id="rId10"/>
    <p:sldId id="407" r:id="rId11"/>
    <p:sldId id="398" r:id="rId12"/>
    <p:sldId id="408" r:id="rId13"/>
    <p:sldId id="399" r:id="rId14"/>
    <p:sldId id="409" r:id="rId15"/>
    <p:sldId id="392" r:id="rId16"/>
    <p:sldId id="391" r:id="rId17"/>
    <p:sldId id="336" r:id="rId18"/>
  </p:sldIdLst>
  <p:sldSz cx="9144000" cy="5143500" type="screen16x9"/>
  <p:notesSz cx="6858000" cy="9144000"/>
  <p:embeddedFontLst>
    <p:embeddedFont>
      <p:font typeface="Futura Hv" panose="020B0702020204020204" charset="0"/>
      <p:regular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utura Bk" panose="020B0502020204020303" charset="0"/>
      <p:regular r:id="rId28"/>
      <p:bold r:id="rId29"/>
      <p:italic r:id="rId30"/>
    </p:embeddedFont>
    <p:embeddedFont>
      <p:font typeface="HP Simplified" panose="020B0604020202020204" charset="0"/>
      <p:regular r:id="rId31"/>
      <p:bold r:id="rId32"/>
      <p:italic r:id="rId33"/>
      <p:boldItalic r:id="rId34"/>
    </p:embeddedFont>
    <p:embeddedFont>
      <p:font typeface="Lucida Grande" panose="020B060402020202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59A"/>
    <a:srgbClr val="1A5D9D"/>
    <a:srgbClr val="0D5297"/>
    <a:srgbClr val="37C1FF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97288" autoAdjust="0"/>
  </p:normalViewPr>
  <p:slideViewPr>
    <p:cSldViewPr snapToGrid="0">
      <p:cViewPr varScale="1">
        <p:scale>
          <a:sx n="88" d="100"/>
          <a:sy n="88" d="100"/>
        </p:scale>
        <p:origin x="690" y="8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10/20/2015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10/20/2015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501283" y="4866501"/>
            <a:ext cx="264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chemeClr val="bg1"/>
                </a:solidFill>
                <a:cs typeface="HP Simplified" pitchFamily="34" charset="0"/>
              </a:rPr>
              <a:t>www.edureka.co/big-data-and-hadoop</a:t>
            </a: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1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0" y="-371181"/>
            <a:ext cx="9163110" cy="622561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480798"/>
            <a:ext cx="9144000" cy="1662702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atin typeface="+mj-lt"/>
              </a:rPr>
              <a:t>HealthCare &amp; </a:t>
            </a:r>
            <a:r>
              <a:rPr lang="en-US" sz="4400" b="1" dirty="0" err="1" smtClean="0">
                <a:latin typeface="+mj-lt"/>
              </a:rPr>
              <a:t>BigData</a:t>
            </a:r>
            <a:r>
              <a:rPr lang="en-US" sz="4400" b="1" dirty="0" smtClean="0">
                <a:latin typeface="+mj-lt"/>
              </a:rPr>
              <a:t> with Hadoop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+mj-lt"/>
              </a:rPr>
              <a:t>Because Prevention is better than </a:t>
            </a:r>
            <a:r>
              <a:rPr lang="en-US" sz="2000" b="1" dirty="0" smtClean="0">
                <a:solidFill>
                  <a:prstClr val="white"/>
                </a:solidFill>
                <a:latin typeface="+mj-lt"/>
              </a:rPr>
              <a:t>Cure</a:t>
            </a:r>
            <a:endParaRPr lang="en-US" sz="2000" b="1" dirty="0" smtClean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5163" y="1066800"/>
            <a:ext cx="8507580" cy="5902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Hadoop makes data less expensive and more available, giving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Doctors more insight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163" y="2936770"/>
            <a:ext cx="8528008" cy="5975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If the patient’s condition deteriorates, the doctor will be alerted about automatically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5163" y="1963592"/>
            <a:ext cx="8528008" cy="666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Patients can wear a watch like device, which will take the body recordings and send it to the remotely located hospitals.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Course Details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5122" y="969822"/>
            <a:ext cx="361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Big Data &amp; Hadoop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Big Data &amp; Hadoop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 Hadoop Expert by mastering MapReduce, Yarn, Pig, Hive,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HBase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Oozie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Flume and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Sqoop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while working on industry based Use-cases and Projects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30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40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460084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www.edureka.co/big-data-and-hadoop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24 October (Weekend Batch)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569164" y="796563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will you learn today?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69" y="1497530"/>
            <a:ext cx="8278244" cy="2116527"/>
          </a:xfrm>
        </p:spPr>
        <p:txBody>
          <a:bodyPr/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Challenges In Health 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Health Care Wish List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 &amp; Internet of Things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Hadoop’s role in HealthCare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DEMO with HealthCare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37300" y="13048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14039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6" y="22743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41" y="22743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31026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292076" y="21586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266045" y="12241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13" y="22720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  <a:latin typeface="+mj-lt"/>
              </a:rPr>
              <a:t>Challenges In Health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03" y="1583704"/>
            <a:ext cx="87763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Overdependence on manual caretaking</a:t>
            </a:r>
            <a:endParaRPr lang="en-IN" dirty="0" err="1" smtClean="0">
              <a:ea typeface="Tahoma" panose="020B0604030504040204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Observation is only available in hospitals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Continuous observation doesn’t happen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mechanism for proper storage for huge healthcare data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No tracking of usage of medicines and </a:t>
            </a:r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equipments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 in hospital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 Manual renewal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 Wish List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Wish List</a:t>
            </a:r>
            <a:endParaRPr lang="en-IN" dirty="0" smtClean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68" y="4397840"/>
            <a:ext cx="2482733" cy="225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38301"/>
            <a:ext cx="1809008" cy="143980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8" y="818102"/>
            <a:ext cx="1916382" cy="153321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9" y="947059"/>
            <a:ext cx="1105066" cy="9633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05" y="850758"/>
            <a:ext cx="2035558" cy="148967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75" y="3555469"/>
            <a:ext cx="1236754" cy="10154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12" y="2813669"/>
            <a:ext cx="1750328" cy="14673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3"/>
          <p:cNvCxnSpPr/>
          <p:nvPr/>
        </p:nvCxnSpPr>
        <p:spPr>
          <a:xfrm>
            <a:off x="2775857" y="2024743"/>
            <a:ext cx="3494314" cy="13716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08512" y="1883228"/>
            <a:ext cx="3265714" cy="14260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5376" y="1922719"/>
            <a:ext cx="31904" cy="157832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30105" y="2369422"/>
            <a:ext cx="1728069" cy="21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Unnecessary doctor visit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4909" y="667059"/>
            <a:ext cx="2164629" cy="19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Patient’s condition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675" y="2402079"/>
            <a:ext cx="1617598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facilities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1679" y="4317112"/>
            <a:ext cx="965080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Billing </a:t>
            </a:r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fraud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4684" y="4299517"/>
            <a:ext cx="1719232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demands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7781" y="4538245"/>
            <a:ext cx="1345101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renewal</a:t>
            </a:r>
            <a:endParaRPr lang="en-US" sz="105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4" y="2204357"/>
            <a:ext cx="1134074" cy="974272"/>
          </a:xfrm>
          <a:prstGeom prst="ellipse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Hadoop &amp;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IoT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18111" y="617332"/>
            <a:ext cx="3791495" cy="4149097"/>
            <a:chOff x="2321949" y="755085"/>
            <a:chExt cx="4027173" cy="44177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36" y="2001083"/>
              <a:ext cx="1808252" cy="18126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8" r="20690"/>
            <a:stretch/>
          </p:blipFill>
          <p:spPr>
            <a:xfrm>
              <a:off x="2717421" y="1247593"/>
              <a:ext cx="523983" cy="8970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814" y="755085"/>
              <a:ext cx="1075362" cy="10753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5"/>
            <a:stretch/>
          </p:blipFill>
          <p:spPr>
            <a:xfrm>
              <a:off x="4581891" y="1009278"/>
              <a:ext cx="597558" cy="8966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6" y="2301509"/>
              <a:ext cx="850036" cy="56735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8" r="25033"/>
            <a:stretch/>
          </p:blipFill>
          <p:spPr>
            <a:xfrm>
              <a:off x="2353195" y="2040664"/>
              <a:ext cx="430417" cy="9947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2" y="4017498"/>
              <a:ext cx="1387574" cy="1155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258" y="3913804"/>
              <a:ext cx="784692" cy="56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949" y="3103399"/>
              <a:ext cx="829109" cy="8311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55" y="3117799"/>
              <a:ext cx="965054" cy="644288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7" name="TextBox 16"/>
          <p:cNvSpPr txBox="1"/>
          <p:nvPr/>
        </p:nvSpPr>
        <p:spPr>
          <a:xfrm>
            <a:off x="197962" y="700561"/>
            <a:ext cx="45147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is the network of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physical devices embedded with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 electronics,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software and sensors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objects to exchange data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within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the existing Internet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infrastructure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Results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in improved efficiency, accuracy and economic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device in the network is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uniquely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identifiable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1290728"/>
            <a:ext cx="805544" cy="537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1" y="3668487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71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096D6"/>
    </a:accent1>
    <a:accent2>
      <a:srgbClr val="F05332"/>
    </a:accent2>
    <a:accent3>
      <a:srgbClr val="822980"/>
    </a:accent3>
    <a:accent4>
      <a:srgbClr val="87898B"/>
    </a:accent4>
    <a:accent5>
      <a:srgbClr val="B9B8BB"/>
    </a:accent5>
    <a:accent6>
      <a:srgbClr val="E5E8E8"/>
    </a:accent6>
    <a:hlink>
      <a:srgbClr val="0096D6"/>
    </a:hlink>
    <a:folHlink>
      <a:srgbClr val="0096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22057</TotalTime>
  <Words>286</Words>
  <Application>Microsoft Office PowerPoint</Application>
  <PresentationFormat>On-screen Show (16:9)</PresentationFormat>
  <Paragraphs>59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Futura Hv</vt:lpstr>
      <vt:lpstr>Courier New</vt:lpstr>
      <vt:lpstr>Tahoma</vt:lpstr>
      <vt:lpstr>Calibri</vt:lpstr>
      <vt:lpstr>Futura Bk</vt:lpstr>
      <vt:lpstr>Wingdings</vt:lpstr>
      <vt:lpstr>Arial</vt:lpstr>
      <vt:lpstr>HP Simplified</vt:lpstr>
      <vt:lpstr>Lucida Grande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46</cp:revision>
  <cp:lastPrinted>2012-04-13T15:38:33Z</cp:lastPrinted>
  <dcterms:created xsi:type="dcterms:W3CDTF">2012-05-02T14:03:12Z</dcterms:created>
  <dcterms:modified xsi:type="dcterms:W3CDTF">2015-10-20T16:10:41Z</dcterms:modified>
</cp:coreProperties>
</file>